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319" r:id="rId3"/>
    <p:sldId id="274" r:id="rId4"/>
    <p:sldId id="301" r:id="rId5"/>
    <p:sldId id="279" r:id="rId6"/>
    <p:sldId id="285" r:id="rId7"/>
    <p:sldId id="286" r:id="rId8"/>
    <p:sldId id="306" r:id="rId9"/>
    <p:sldId id="304" r:id="rId10"/>
    <p:sldId id="288" r:id="rId11"/>
    <p:sldId id="287" r:id="rId12"/>
    <p:sldId id="289" r:id="rId13"/>
    <p:sldId id="292" r:id="rId14"/>
    <p:sldId id="291" r:id="rId15"/>
    <p:sldId id="297" r:id="rId16"/>
    <p:sldId id="298" r:id="rId17"/>
    <p:sldId id="299" r:id="rId18"/>
    <p:sldId id="280" r:id="rId19"/>
    <p:sldId id="295" r:id="rId20"/>
    <p:sldId id="300" r:id="rId21"/>
    <p:sldId id="318" r:id="rId22"/>
    <p:sldId id="307" r:id="rId23"/>
    <p:sldId id="310" r:id="rId24"/>
    <p:sldId id="309" r:id="rId25"/>
    <p:sldId id="313" r:id="rId26"/>
    <p:sldId id="314" r:id="rId27"/>
    <p:sldId id="315" r:id="rId28"/>
    <p:sldId id="31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87" autoAdjust="0"/>
    <p:restoredTop sz="68438" autoAdjust="0"/>
  </p:normalViewPr>
  <p:slideViewPr>
    <p:cSldViewPr snapToGrid="0">
      <p:cViewPr varScale="1">
        <p:scale>
          <a:sx n="112" d="100"/>
          <a:sy n="112" d="100"/>
        </p:scale>
        <p:origin x="12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F1482-C71F-4A6C-8999-6C45440B598F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076F1C-79E6-4969-831E-1330BF70DB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28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7647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098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666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40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791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036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461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194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61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317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572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Short courses (90 degree ply)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Long courses (0 degree ply)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High sustained top speed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Tension control problems tend to occur during repeat acceleration cycles or high speed or both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54988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794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08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668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79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046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149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4583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61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789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711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89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6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4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7338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4A1DC-1111-4AD5-8D41-B86459B9459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16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6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9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9423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46"/>
            <a:ext cx="12181172" cy="685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632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with Color Backgro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046"/>
            <a:ext cx="12181172" cy="6851908"/>
          </a:xfrm>
          <a:prstGeom prst="rect">
            <a:avLst/>
          </a:prstGeom>
        </p:spPr>
      </p:pic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407912"/>
            <a:ext cx="3860800" cy="1706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FOOTER CHANGED UNDER INSERT&gt;HEADER &amp; FOOTER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407912"/>
            <a:ext cx="2844800" cy="1706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09600" y="6407912"/>
            <a:ext cx="2840736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67" b="1" cap="all" baseline="0" dirty="0">
                <a:solidFill>
                  <a:schemeClr val="bg1"/>
                </a:solidFill>
                <a:latin typeface="+mj-lt"/>
              </a:rPr>
              <a:t>SAE INTERNATIONAL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3048000" y="6586810"/>
            <a:ext cx="6096000" cy="194990"/>
          </a:xfrm>
          <a:prstGeom prst="rect">
            <a:avLst/>
          </a:prstGeom>
          <a:noFill/>
        </p:spPr>
        <p:txBody>
          <a:bodyPr wrap="square" rtlCol="0" anchor="b" anchorCtr="0">
            <a:spAutoFit/>
          </a:bodyPr>
          <a:lstStyle/>
          <a:p>
            <a:pPr algn="ctr"/>
            <a:r>
              <a:rPr lang="en-US" sz="667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Copyright © SAE International.  Further use or distribution is not permitted without permission from SAE</a:t>
            </a:r>
            <a:endParaRPr lang="en-US" sz="667" dirty="0">
              <a:solidFill>
                <a:schemeClr val="bg1"/>
              </a:solidFill>
            </a:endParaRP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2743200" y="365760"/>
            <a:ext cx="9042400" cy="3540760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333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2400" b="0" spc="400" baseline="0">
                <a:solidFill>
                  <a:srgbClr val="01A0E9"/>
                </a:solidFill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933" b="0">
                <a:solidFill>
                  <a:schemeClr val="bg1"/>
                </a:solidFill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933" b="0">
                <a:solidFill>
                  <a:schemeClr val="bg1"/>
                </a:solidFill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933" b="0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933" b="0">
                <a:solidFill>
                  <a:schemeClr val="bg1"/>
                </a:solidFill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933" b="0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933" b="0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4933" b="0">
                <a:solidFill>
                  <a:schemeClr val="bg1"/>
                </a:solidFill>
              </a:defRPr>
            </a:lvl9pPr>
          </a:lstStyle>
          <a:p>
            <a:r>
              <a:rPr lang="en-US" dirty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2978703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197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6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984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64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07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16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57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174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E340A-069C-472D-899A-55EBF7B95C8A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5422C-349B-4E60-9535-8DAB558C9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2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72389" y="3225800"/>
            <a:ext cx="5318812" cy="19304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extBox 1"/>
          <p:cNvSpPr txBox="1"/>
          <p:nvPr/>
        </p:nvSpPr>
        <p:spPr>
          <a:xfrm>
            <a:off x="472389" y="3237707"/>
            <a:ext cx="5318812" cy="1487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Servo Tensioning System on AFP Modular Heads</a:t>
            </a:r>
            <a:endParaRPr lang="en-US" sz="2400" b="1" dirty="0">
              <a:solidFill>
                <a:srgbClr val="00B050"/>
              </a:solidFill>
            </a:endParaRPr>
          </a:p>
          <a:p>
            <a:r>
              <a:rPr lang="en-US" sz="2400" dirty="0" smtClean="0"/>
              <a:t>Owen Lu</a:t>
            </a:r>
            <a:endParaRPr lang="en-US" sz="2400" dirty="0"/>
          </a:p>
          <a:p>
            <a:r>
              <a:rPr lang="en-US" sz="1867" dirty="0" err="1"/>
              <a:t>Electroimpact</a:t>
            </a:r>
            <a:endParaRPr lang="en-US" sz="1867" dirty="0"/>
          </a:p>
        </p:txBody>
      </p:sp>
    </p:spTree>
    <p:extLst>
      <p:ext uri="{BB962C8B-B14F-4D97-AF65-F5344CB8AC3E}">
        <p14:creationId xmlns:p14="http://schemas.microsoft.com/office/powerpoint/2010/main" val="119547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721246" y="1614858"/>
            <a:ext cx="4549833" cy="493222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PnEUMATIC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Decentralized Control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2458940"/>
            <a:ext cx="4704991" cy="316496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484914" y="1614858"/>
            <a:ext cx="4549833" cy="493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333" b="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b="0" kern="1200" spc="400" baseline="0">
                <a:solidFill>
                  <a:srgbClr val="01A0E9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67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sERvo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63" y="2556825"/>
            <a:ext cx="4354468" cy="29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548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721246" y="1614858"/>
            <a:ext cx="4549833" cy="493222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PnEUMATIC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Component reduction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" y="2458940"/>
            <a:ext cx="4704991" cy="316496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484914" y="1614858"/>
            <a:ext cx="4549833" cy="493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333" b="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b="0" kern="1200" spc="400" baseline="0">
                <a:solidFill>
                  <a:srgbClr val="01A0E9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67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sERvo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763" y="2556825"/>
            <a:ext cx="4354469" cy="29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0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35421" y="488907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Diameter sensor selection</a:t>
            </a:r>
            <a:endParaRPr lang="en-US" sz="2933" dirty="0"/>
          </a:p>
        </p:txBody>
      </p:sp>
      <p:pic>
        <p:nvPicPr>
          <p:cNvPr id="12" name="Picture 11" descr="C:\Users\owenl\Documents\2TOW\TESTS\SPOOL_ULTRA.bmp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5"/>
          <a:stretch/>
        </p:blipFill>
        <p:spPr bwMode="auto">
          <a:xfrm>
            <a:off x="935421" y="1881403"/>
            <a:ext cx="3234888" cy="3498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owenl\Documents\2TOW\TESTS\SPOOL_LASER_2.bmp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9"/>
          <a:stretch/>
        </p:blipFill>
        <p:spPr bwMode="auto">
          <a:xfrm>
            <a:off x="4165600" y="1881403"/>
            <a:ext cx="3564846" cy="3498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C:\Users\owenl\Documents\2TOW\TESTS\SPOOL_LASER.bmp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357" y="1883166"/>
            <a:ext cx="3487967" cy="349690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1986812" y="1512071"/>
            <a:ext cx="11321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67"/>
              </a:spcAft>
            </a:pPr>
            <a:r>
              <a:rPr lang="en-US" dirty="0" smtClean="0"/>
              <a:t>Ultrasonic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5529947" y="1512071"/>
            <a:ext cx="1119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67"/>
              </a:spcAft>
            </a:pPr>
            <a:r>
              <a:rPr lang="en-US" dirty="0" smtClean="0"/>
              <a:t>Laser Line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9022259" y="1512071"/>
            <a:ext cx="1072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67"/>
              </a:spcAft>
            </a:pPr>
            <a:r>
              <a:rPr lang="en-US" dirty="0" smtClean="0"/>
              <a:t>Laser Dot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44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Key Ideas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Keep it simple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Purely </a:t>
            </a:r>
            <a:r>
              <a:rPr lang="en-US" sz="2400" dirty="0" smtClean="0">
                <a:solidFill>
                  <a:schemeClr val="tx1"/>
                </a:solidFill>
              </a:rPr>
              <a:t>feedback</a:t>
            </a:r>
            <a:endParaRPr lang="en-US" sz="2400" dirty="0" smtClean="0">
              <a:solidFill>
                <a:schemeClr val="tx1"/>
              </a:solidFill>
            </a:endParaRPr>
          </a:p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Challenges</a:t>
            </a:r>
            <a:endParaRPr lang="en-US" sz="2400" dirty="0" smtClean="0">
              <a:solidFill>
                <a:srgbClr val="00B050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Inertia ratio &gt; 100:1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Large diameter variation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Dancer stroke </a:t>
            </a:r>
            <a:r>
              <a:rPr lang="en-US" sz="2400" dirty="0" smtClean="0">
                <a:solidFill>
                  <a:schemeClr val="tx1"/>
                </a:solidFill>
              </a:rPr>
              <a:t>optimization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>
                <a:solidFill>
                  <a:schemeClr val="tx1"/>
                </a:solidFill>
              </a:rPr>
              <a:t>Optimize torque </a:t>
            </a:r>
            <a:r>
              <a:rPr lang="en-US" sz="2400" dirty="0" smtClean="0">
                <a:solidFill>
                  <a:schemeClr val="tx1"/>
                </a:solidFill>
              </a:rPr>
              <a:t>use</a:t>
            </a:r>
            <a:endParaRPr lang="en-US" sz="2400" dirty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Control structure</a:t>
            </a:r>
            <a:endParaRPr lang="en-US" sz="293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455943"/>
            <a:ext cx="5044820" cy="27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32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35421" y="488907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Torque estimation</a:t>
            </a:r>
            <a:endParaRPr lang="en-US" sz="2933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74" y="2750289"/>
            <a:ext cx="3413326" cy="1454727"/>
          </a:xfrm>
          <a:prstGeom prst="rect">
            <a:avLst/>
          </a:prstGeom>
        </p:spPr>
      </p:pic>
      <p:pic>
        <p:nvPicPr>
          <p:cNvPr id="6" name="Picture 5" descr="C:\Users\owenl\Documents\Elmo Application Studio\GMAS Scripts\Motor 1 Plants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03"/>
          <a:stretch/>
        </p:blipFill>
        <p:spPr bwMode="auto">
          <a:xfrm>
            <a:off x="7920037" y="2657137"/>
            <a:ext cx="3386580" cy="1641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C:\Users\owenl\Documents\PID.bmp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7" b="-614"/>
          <a:stretch/>
        </p:blipFill>
        <p:spPr bwMode="auto">
          <a:xfrm>
            <a:off x="4233139" y="2969882"/>
            <a:ext cx="3197860" cy="101409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469495" y="2160927"/>
            <a:ext cx="1978884" cy="419239"/>
          </a:xfrm>
          <a:ln>
            <a:noFill/>
          </a:ln>
        </p:spPr>
        <p:txBody>
          <a:bodyPr/>
          <a:lstStyle/>
          <a:p>
            <a:pPr algn="ctr">
              <a:spcAft>
                <a:spcPts val="667"/>
              </a:spcAft>
            </a:pPr>
            <a:r>
              <a:rPr lang="en-US" sz="2400" b="0" dirty="0" smtClean="0">
                <a:solidFill>
                  <a:schemeClr val="tx1"/>
                </a:solidFill>
                <a:latin typeface="+mn-lt"/>
              </a:rPr>
              <a:t>Estimation</a:t>
            </a:r>
            <a:endParaRPr lang="en-US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906422" y="2146749"/>
            <a:ext cx="1978884" cy="43341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333" b="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b="0" kern="1200" spc="400" baseline="0">
                <a:solidFill>
                  <a:srgbClr val="01A0E9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67"/>
              </a:spcAft>
            </a:pPr>
            <a:r>
              <a:rPr lang="en-US" sz="2400" b="0" dirty="0" smtClean="0">
                <a:solidFill>
                  <a:schemeClr val="tx1"/>
                </a:solidFill>
                <a:latin typeface="+mn-lt"/>
              </a:rPr>
              <a:t>simulation</a:t>
            </a:r>
            <a:endParaRPr lang="en-US" sz="2400" b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623885" y="2157381"/>
            <a:ext cx="1978884" cy="412151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333" b="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b="0" kern="1200" spc="400" baseline="0">
                <a:solidFill>
                  <a:srgbClr val="01A0E9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67"/>
              </a:spcAft>
            </a:pPr>
            <a:r>
              <a:rPr lang="en-US" sz="2400" b="0" dirty="0" smtClean="0">
                <a:solidFill>
                  <a:schemeClr val="tx1"/>
                </a:solidFill>
                <a:latin typeface="+mn-lt"/>
              </a:rPr>
              <a:t>Verification</a:t>
            </a:r>
            <a:endParaRPr lang="en-US" sz="2400" b="0" dirty="0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443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35421" y="488907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Test benches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78" y="2275813"/>
            <a:ext cx="2842302" cy="2835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9694" y="2157847"/>
            <a:ext cx="4196278" cy="307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0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35421" y="488907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Robot Testing</a:t>
            </a:r>
            <a:endParaRPr lang="en-US" sz="2933" dirty="0"/>
          </a:p>
        </p:txBody>
      </p:sp>
      <p:pic>
        <p:nvPicPr>
          <p:cNvPr id="9" name="Picture 8" descr="COVER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8911" y="2211898"/>
            <a:ext cx="3872810" cy="288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01" y="2218620"/>
            <a:ext cx="5119098" cy="28744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6046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935421" y="488907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Robot Testing</a:t>
            </a:r>
            <a:endParaRPr lang="en-US" sz="2933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01" y="2218620"/>
            <a:ext cx="5119098" cy="28744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 descr="DANCER 4000.bmp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5392" y="2218620"/>
            <a:ext cx="3847213" cy="28854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208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2112657" y="1896863"/>
            <a:ext cx="2131033" cy="479413"/>
          </a:xfrm>
          <a:ln>
            <a:noFill/>
          </a:ln>
        </p:spPr>
        <p:txBody>
          <a:bodyPr/>
          <a:lstStyle/>
          <a:p>
            <a:pPr algn="ctr">
              <a:spcAft>
                <a:spcPts val="667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PnEUMATIC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Typical Performance</a:t>
            </a:r>
            <a:endParaRPr lang="en-US" sz="2933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026400" y="1883054"/>
            <a:ext cx="1253285" cy="493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333" b="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b="0" kern="1200" spc="400" baseline="0">
                <a:solidFill>
                  <a:srgbClr val="01A0E9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67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sERvo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2" name="Picture 11" descr="Example Spars data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2376276"/>
            <a:ext cx="4649469" cy="260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 descr="C:\Users\owenl\Documents\MATLAB\Custom payout test.bmp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87" b="726"/>
          <a:stretch/>
        </p:blipFill>
        <p:spPr bwMode="auto">
          <a:xfrm>
            <a:off x="5958660" y="2667987"/>
            <a:ext cx="5557879" cy="20093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270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H16 Prototype</a:t>
            </a:r>
            <a:endParaRPr lang="en-US" sz="2933" dirty="0"/>
          </a:p>
        </p:txBody>
      </p:sp>
      <p:pic>
        <p:nvPicPr>
          <p:cNvPr id="12" name="Picture 11" descr="C:\Users\owenl\Downloads\IMG_881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21" y="2246222"/>
            <a:ext cx="3901966" cy="2600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8320" y="2597012"/>
            <a:ext cx="5583866" cy="189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136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Example Modular Head</a:t>
            </a:r>
            <a:endParaRPr lang="en-US" sz="2933" dirty="0"/>
          </a:p>
        </p:txBody>
      </p:sp>
      <p:pic>
        <p:nvPicPr>
          <p:cNvPr id="12" name="Picture 11" descr="C:\Users\owenl\Downloads\IMG_8810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287" y="2018665"/>
            <a:ext cx="5073112" cy="3381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022" y="2018665"/>
            <a:ext cx="5071601" cy="33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75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209" y="1863601"/>
            <a:ext cx="3912781" cy="3365778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H16 Prototype</a:t>
            </a:r>
            <a:endParaRPr lang="en-US" sz="2933" dirty="0"/>
          </a:p>
        </p:txBody>
      </p:sp>
      <p:pic>
        <p:nvPicPr>
          <p:cNvPr id="12" name="Picture 11" descr="C:\Users\owenl\Downloads\IMG_881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21" y="2246222"/>
            <a:ext cx="3901966" cy="2600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05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389" y="1883686"/>
            <a:ext cx="4988411" cy="3325607"/>
          </a:xfrm>
          <a:prstGeom prst="rect">
            <a:avLst/>
          </a:prstGeom>
        </p:spPr>
      </p:pic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H16 Prototype</a:t>
            </a:r>
            <a:endParaRPr lang="en-US" sz="2933" dirty="0"/>
          </a:p>
        </p:txBody>
      </p:sp>
      <p:pic>
        <p:nvPicPr>
          <p:cNvPr id="12" name="Picture 11" descr="C:\Users\owenl\Downloads\IMG_8810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8321" y="2246222"/>
            <a:ext cx="3901966" cy="260053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5244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Goals: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Reliability (MSBF) 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Add Speed/Cut Speed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Top speed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↓ Average </a:t>
            </a:r>
            <a:r>
              <a:rPr lang="en-US" sz="2400" dirty="0">
                <a:solidFill>
                  <a:schemeClr val="tx1"/>
                </a:solidFill>
              </a:rPr>
              <a:t>tension 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Overall Results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16" y="1330471"/>
            <a:ext cx="4150128" cy="47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4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Goals: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Reliability (MSBF) </a:t>
            </a:r>
            <a:r>
              <a:rPr lang="en-US" sz="2400" dirty="0" smtClean="0">
                <a:solidFill>
                  <a:srgbClr val="00B050"/>
                </a:solidFill>
              </a:rPr>
              <a:t>(&gt; 380% Increase) 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Add Speed/Cut Speed 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Top speed 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↓ Average tension </a:t>
            </a: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Overall Results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16" y="1330471"/>
            <a:ext cx="4150128" cy="47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430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Goals: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Reliability (MSBF) </a:t>
            </a:r>
            <a:r>
              <a:rPr lang="en-US" sz="2400" dirty="0" smtClean="0">
                <a:solidFill>
                  <a:srgbClr val="00B050"/>
                </a:solidFill>
              </a:rPr>
              <a:t>(&gt; 380% Increase) 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Add Speed/Cut Speed </a:t>
            </a:r>
            <a:r>
              <a:rPr lang="en-US" sz="2400" dirty="0" smtClean="0">
                <a:solidFill>
                  <a:srgbClr val="00B050"/>
                </a:solidFill>
              </a:rPr>
              <a:t>(88% Increase)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Top speed 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↓ Average tension </a:t>
            </a: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Overall Results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16" y="1330471"/>
            <a:ext cx="4150128" cy="47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82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Goals: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Reliability (MSBF) </a:t>
            </a:r>
            <a:r>
              <a:rPr lang="en-US" sz="2400" dirty="0" smtClean="0">
                <a:solidFill>
                  <a:srgbClr val="00B050"/>
                </a:solidFill>
              </a:rPr>
              <a:t>(&gt; 380% Increase) 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Add Speed/Cut Speed </a:t>
            </a:r>
            <a:r>
              <a:rPr lang="en-US" sz="2400" dirty="0" smtClean="0">
                <a:solidFill>
                  <a:srgbClr val="00B050"/>
                </a:solidFill>
              </a:rPr>
              <a:t>(88% Increase)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Top speed </a:t>
            </a:r>
            <a:r>
              <a:rPr lang="en-US" sz="2400" dirty="0" smtClean="0">
                <a:solidFill>
                  <a:srgbClr val="00B050"/>
                </a:solidFill>
              </a:rPr>
              <a:t>(17% Increase)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↓ Average </a:t>
            </a:r>
            <a:r>
              <a:rPr lang="en-US" sz="2400" dirty="0">
                <a:solidFill>
                  <a:schemeClr val="tx1"/>
                </a:solidFill>
              </a:rPr>
              <a:t>tension </a:t>
            </a: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Overall Results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16" y="1330471"/>
            <a:ext cx="4150128" cy="47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6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Goals: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Reliability (MSBF) </a:t>
            </a:r>
            <a:r>
              <a:rPr lang="en-US" sz="2400" dirty="0" smtClean="0">
                <a:solidFill>
                  <a:srgbClr val="00B050"/>
                </a:solidFill>
              </a:rPr>
              <a:t>(&gt; 380% Increase) 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Add Speed/Cut Speed </a:t>
            </a:r>
            <a:r>
              <a:rPr lang="en-US" sz="2400" dirty="0" smtClean="0">
                <a:solidFill>
                  <a:srgbClr val="00B050"/>
                </a:solidFill>
              </a:rPr>
              <a:t>(88% Increase)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Top speed </a:t>
            </a:r>
            <a:r>
              <a:rPr lang="en-US" sz="2400" dirty="0" smtClean="0">
                <a:solidFill>
                  <a:srgbClr val="00B050"/>
                </a:solidFill>
              </a:rPr>
              <a:t>(17% Increase)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↓ Average </a:t>
            </a:r>
            <a:r>
              <a:rPr lang="en-US" sz="2400" dirty="0">
                <a:solidFill>
                  <a:schemeClr val="tx1"/>
                </a:solidFill>
              </a:rPr>
              <a:t>tension </a:t>
            </a:r>
            <a:r>
              <a:rPr lang="en-US" sz="2400" dirty="0" smtClean="0">
                <a:solidFill>
                  <a:srgbClr val="00B050"/>
                </a:solidFill>
              </a:rPr>
              <a:t>( &gt;70% Reduction)</a:t>
            </a: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Overall Results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16" y="1330471"/>
            <a:ext cx="4150128" cy="47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16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Customer benefits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Higher productivity 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Less setup </a:t>
            </a:r>
            <a:r>
              <a:rPr lang="en-US" sz="2400" dirty="0" smtClean="0">
                <a:solidFill>
                  <a:schemeClr val="tx1"/>
                </a:solidFill>
              </a:rPr>
              <a:t>time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Less rework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Real time inspection 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Real time error detection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Overall Results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16" y="1330471"/>
            <a:ext cx="4150128" cy="47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308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Questions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Q &amp; A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16" y="1330471"/>
            <a:ext cx="4150128" cy="47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Spars layup</a:t>
            </a:r>
          </a:p>
          <a:p>
            <a:pPr>
              <a:spcAft>
                <a:spcPts val="667"/>
              </a:spcAft>
            </a:pPr>
            <a:endParaRPr lang="en-US" sz="2400" dirty="0" smtClean="0">
              <a:solidFill>
                <a:srgbClr val="00B050"/>
              </a:solidFill>
            </a:endParaRP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High aspect ratio tool</a:t>
            </a: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	Short courses (90 degree ply)</a:t>
            </a: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	Long courses (0 degree ply)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Motivation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55" y="2301438"/>
            <a:ext cx="4760330" cy="261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7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>
                <a:solidFill>
                  <a:srgbClr val="00B050"/>
                </a:solidFill>
              </a:rPr>
              <a:t>Spars layup</a:t>
            </a:r>
          </a:p>
          <a:p>
            <a:pPr>
              <a:spcAft>
                <a:spcPts val="667"/>
              </a:spcAft>
            </a:pPr>
            <a:endParaRPr lang="en-US" sz="2400" dirty="0">
              <a:solidFill>
                <a:srgbClr val="00B050"/>
              </a:solidFill>
            </a:endParaRPr>
          </a:p>
          <a:p>
            <a:pPr lvl="2">
              <a:spcAft>
                <a:spcPts val="667"/>
              </a:spcAft>
            </a:pPr>
            <a:r>
              <a:rPr lang="en-US" sz="2400" dirty="0">
                <a:solidFill>
                  <a:schemeClr val="tx1"/>
                </a:solidFill>
              </a:rPr>
              <a:t>High aspect ratio tool</a:t>
            </a: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r>
              <a:rPr lang="en-US" sz="2400" dirty="0">
                <a:solidFill>
                  <a:schemeClr val="tx1"/>
                </a:solidFill>
              </a:rPr>
              <a:t>	Short courses (90 degree ply)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	- High acceleration/cycles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r>
              <a:rPr lang="en-US" sz="2400" dirty="0">
                <a:solidFill>
                  <a:schemeClr val="tx1"/>
                </a:solidFill>
              </a:rPr>
              <a:t>	Long courses (0 degree ply</a:t>
            </a:r>
            <a:r>
              <a:rPr lang="en-US" sz="2400" dirty="0" smtClean="0">
                <a:solidFill>
                  <a:schemeClr val="tx1"/>
                </a:solidFill>
              </a:rPr>
              <a:t>)</a:t>
            </a:r>
          </a:p>
          <a:p>
            <a:pPr lvl="2">
              <a:spcAft>
                <a:spcPts val="667"/>
              </a:spcAft>
            </a:pPr>
            <a:r>
              <a:rPr lang="en-US" sz="2400" dirty="0">
                <a:solidFill>
                  <a:schemeClr val="tx1"/>
                </a:solidFill>
              </a:rPr>
              <a:t>	</a:t>
            </a:r>
            <a:r>
              <a:rPr lang="en-US" sz="2400" dirty="0" smtClean="0">
                <a:solidFill>
                  <a:schemeClr val="tx1"/>
                </a:solidFill>
              </a:rPr>
              <a:t>- High top speed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Motivation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055" y="2301438"/>
            <a:ext cx="4760330" cy="261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49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Pneumatic tension control</a:t>
            </a:r>
          </a:p>
          <a:p>
            <a:pPr lvl="2">
              <a:spcAft>
                <a:spcPts val="667"/>
              </a:spcAft>
            </a:pPr>
            <a:r>
              <a:rPr lang="en-US" sz="2400" dirty="0">
                <a:solidFill>
                  <a:schemeClr val="tx1"/>
                </a:solidFill>
              </a:rPr>
              <a:t>Key Elements: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Feed </a:t>
            </a:r>
            <a:r>
              <a:rPr lang="en-US" sz="2400" dirty="0">
                <a:solidFill>
                  <a:schemeClr val="tx1"/>
                </a:solidFill>
              </a:rPr>
              <a:t>motor </a:t>
            </a:r>
            <a:r>
              <a:rPr lang="en-US" sz="2400" dirty="0" smtClean="0">
                <a:solidFill>
                  <a:schemeClr val="tx1"/>
                </a:solidFill>
              </a:rPr>
              <a:t>accelerates the spool through tension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Servo pneumatic ITV’s control braking force</a:t>
            </a:r>
            <a:endParaRPr lang="en-US" sz="2400" dirty="0">
              <a:solidFill>
                <a:srgbClr val="00B050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Previous generation architecture</a:t>
            </a:r>
            <a:endParaRPr lang="en-US" sz="293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26896"/>
            <a:ext cx="5044822" cy="3393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84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Process errors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Main Errors: 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- Tow </a:t>
            </a:r>
            <a:r>
              <a:rPr lang="en-US" sz="2400" dirty="0">
                <a:solidFill>
                  <a:schemeClr val="tx1"/>
                </a:solidFill>
              </a:rPr>
              <a:t>twisting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- Mechanical damage</a:t>
            </a: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Others: 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Tangling 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Tow buckling</a:t>
            </a: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r>
              <a:rPr lang="en-US" sz="2400" dirty="0" smtClean="0">
                <a:solidFill>
                  <a:schemeClr val="tx1"/>
                </a:solidFill>
              </a:rPr>
              <a:t>Overlaps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Process malfunctions</a:t>
            </a:r>
            <a:endParaRPr lang="en-US" sz="293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455943"/>
            <a:ext cx="5044820" cy="27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062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Goals: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Reliability (MSBF)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Add Speed/Cut Speed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Top speed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↓ Average </a:t>
            </a:r>
            <a:r>
              <a:rPr lang="en-US" sz="2400" dirty="0">
                <a:solidFill>
                  <a:schemeClr val="tx1"/>
                </a:solidFill>
              </a:rPr>
              <a:t>tension 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r>
              <a:rPr lang="en-US" sz="2400" dirty="0">
                <a:solidFill>
                  <a:schemeClr val="tx1"/>
                </a:solidFill>
              </a:rPr>
              <a:t>*</a:t>
            </a:r>
            <a:r>
              <a:rPr lang="en-US" sz="2400" dirty="0" smtClean="0">
                <a:solidFill>
                  <a:schemeClr val="tx1"/>
                </a:solidFill>
              </a:rPr>
              <a:t>MSBF: Mean strips before failure</a:t>
            </a: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Previous generation architecture</a:t>
            </a:r>
            <a:endParaRPr lang="en-US" sz="2933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1" y="2455943"/>
            <a:ext cx="5044820" cy="273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6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853440" y="1584960"/>
            <a:ext cx="5360985" cy="4048760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smtClean="0">
                <a:solidFill>
                  <a:srgbClr val="00B050"/>
                </a:solidFill>
              </a:rPr>
              <a:t>Goals: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Reliability (MSBF)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Add Speed/Cut Speed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↑ Top speed</a:t>
            </a:r>
          </a:p>
          <a:p>
            <a:pPr lvl="2">
              <a:spcAft>
                <a:spcPts val="667"/>
              </a:spcAft>
            </a:pPr>
            <a:r>
              <a:rPr lang="en-US" sz="2400" dirty="0" smtClean="0">
                <a:solidFill>
                  <a:schemeClr val="tx1"/>
                </a:solidFill>
              </a:rPr>
              <a:t>↓ Average </a:t>
            </a:r>
            <a:r>
              <a:rPr lang="en-US" sz="2400" dirty="0">
                <a:solidFill>
                  <a:schemeClr val="tx1"/>
                </a:solidFill>
              </a:rPr>
              <a:t>tension </a:t>
            </a:r>
            <a:endParaRPr lang="en-US" sz="2400" dirty="0" smtClean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342900" lvl="2" indent="-342900">
              <a:spcAft>
                <a:spcPts val="667"/>
              </a:spcAft>
              <a:buFontTx/>
              <a:buChar char="-"/>
            </a:pPr>
            <a:endParaRPr lang="en-US" sz="2400" dirty="0">
              <a:solidFill>
                <a:schemeClr val="tx1"/>
              </a:solidFill>
            </a:endParaRPr>
          </a:p>
          <a:p>
            <a:pPr lvl="2">
              <a:spcAft>
                <a:spcPts val="667"/>
              </a:spcAft>
            </a:pP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Servo Tensioning Solution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716" y="1330471"/>
            <a:ext cx="4150128" cy="47199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697415" y="5328318"/>
            <a:ext cx="39389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spcAft>
                <a:spcPts val="667"/>
              </a:spcAft>
            </a:pPr>
            <a:r>
              <a:rPr lang="en-US" sz="2400" dirty="0"/>
              <a:t>(Patent Pending)</a:t>
            </a:r>
          </a:p>
        </p:txBody>
      </p:sp>
    </p:spTree>
    <p:extLst>
      <p:ext uri="{BB962C8B-B14F-4D97-AF65-F5344CB8AC3E}">
        <p14:creationId xmlns:p14="http://schemas.microsoft.com/office/powerpoint/2010/main" val="2711222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A2E38E-3676-4AC9-AE40-117CF2D4B3A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721246" y="1614858"/>
            <a:ext cx="4549833" cy="493222"/>
          </a:xfrm>
          <a:ln>
            <a:noFill/>
          </a:ln>
        </p:spPr>
        <p:txBody>
          <a:bodyPr/>
          <a:lstStyle/>
          <a:p>
            <a:pPr>
              <a:spcAft>
                <a:spcPts val="667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PnEUMATIC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853440" y="482600"/>
            <a:ext cx="10119360" cy="179366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800" b="1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2933" dirty="0" smtClean="0"/>
              <a:t>Architecture Comparison</a:t>
            </a:r>
            <a:endParaRPr lang="en-US" sz="2933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55" y="2458940"/>
            <a:ext cx="4698761" cy="316496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484914" y="1614858"/>
            <a:ext cx="4549833" cy="493222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5333" b="1" kern="1200" cap="all" baseline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2400" b="0" kern="1200" spc="400" baseline="0">
                <a:solidFill>
                  <a:srgbClr val="01A0E9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Tx/>
              <a:buNone/>
              <a:defRPr sz="4933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67"/>
              </a:spcAft>
            </a:pPr>
            <a:r>
              <a:rPr lang="en-US" sz="2400" dirty="0" err="1" smtClean="0">
                <a:solidFill>
                  <a:schemeClr val="tx1"/>
                </a:solidFill>
              </a:rPr>
              <a:t>sERvo</a:t>
            </a:r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857" y="2556825"/>
            <a:ext cx="4344280" cy="296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14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6378</TotalTime>
  <Words>438</Words>
  <Application>Microsoft Office PowerPoint</Application>
  <PresentationFormat>Widescreen</PresentationFormat>
  <Paragraphs>212</Paragraphs>
  <Slides>28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Owen Lu</dc:creator>
  <cp:lastModifiedBy>Owen Lu</cp:lastModifiedBy>
  <cp:revision>73</cp:revision>
  <dcterms:created xsi:type="dcterms:W3CDTF">2019-03-08T18:42:45Z</dcterms:created>
  <dcterms:modified xsi:type="dcterms:W3CDTF">2019-03-26T23:18:10Z</dcterms:modified>
</cp:coreProperties>
</file>